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23"/>
  </p:notesMasterIdLst>
  <p:handoutMasterIdLst>
    <p:handoutMasterId r:id="rId28"/>
  </p:handoutMasterIdLst>
  <p:sldIdLst>
    <p:sldId id="257" r:id="rId4"/>
    <p:sldId id="259" r:id="rId5"/>
    <p:sldId id="260" r:id="rId6"/>
    <p:sldId id="8959" r:id="rId7"/>
    <p:sldId id="8960" r:id="rId8"/>
    <p:sldId id="8994" r:id="rId9"/>
    <p:sldId id="8961" r:id="rId10"/>
    <p:sldId id="268" r:id="rId11"/>
    <p:sldId id="8995" r:id="rId12"/>
    <p:sldId id="9004" r:id="rId13"/>
    <p:sldId id="9005" r:id="rId14"/>
    <p:sldId id="9006" r:id="rId15"/>
    <p:sldId id="9008" r:id="rId16"/>
    <p:sldId id="9010" r:id="rId17"/>
    <p:sldId id="8996" r:id="rId18"/>
    <p:sldId id="8945" r:id="rId19"/>
    <p:sldId id="8999" r:id="rId20"/>
    <p:sldId id="9002" r:id="rId21"/>
    <p:sldId id="9000" r:id="rId22"/>
    <p:sldId id="263" r:id="rId24"/>
    <p:sldId id="9001" r:id="rId25"/>
    <p:sldId id="9003" r:id="rId26"/>
    <p:sldId id="8998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51" autoAdjust="0"/>
  </p:normalViewPr>
  <p:slideViewPr>
    <p:cSldViewPr snapToGrid="0" showGuides="1">
      <p:cViewPr varScale="1">
        <p:scale>
          <a:sx n="97" d="100"/>
          <a:sy n="97" d="100"/>
        </p:scale>
        <p:origin x="296" y="56"/>
      </p:cViewPr>
      <p:guideLst>
        <p:guide orient="horz" pos="2160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3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4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E036-96BB-4B9E-893B-966D4979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103-1220-4BE5-85F6-5B1234237E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D9C4-D23E-4F8A-B160-71C2A93F6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8BF-5A9C-43EE-A8E3-5562015809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3"/>
          <p:cNvSpPr txBox="1"/>
          <p:nvPr userDrawn="1"/>
        </p:nvSpPr>
        <p:spPr>
          <a:xfrm>
            <a:off x="482446" y="597875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image" Target="../media/image4.png"/><Relationship Id="rId3" Type="http://schemas.openxmlformats.org/officeDocument/2006/relationships/tags" Target="../tags/tag3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3" Type="http://schemas.openxmlformats.org/officeDocument/2006/relationships/hyperlink" Target="https://gitee.com/Starmoon30/RandomShop/tree/main/random-shop/src/main/java/org/random_shop" TargetMode="External"/><Relationship Id="rId2" Type="http://schemas.openxmlformats.org/officeDocument/2006/relationships/hyperlink" Target="https://gitee.com/Starmoon30/RandomShop/blob/main/%E5%89%8D%E7%AB%AF%E4%BD%BF%E7%94%A8%E5%89%8D%E5%90%8E%E5%8F%98%E5%8C%96.docx" TargetMode="External"/><Relationship Id="rId1" Type="http://schemas.openxmlformats.org/officeDocument/2006/relationships/hyperlink" Target="https://gitee.com/Starmoon30/RandomShop/tree/main/random-shop/src/main/webapp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hyperlink" Target="https://gitee.com/Starmoon30/RandomShop/tree/main/random-shop/src/db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hyperlink" Target="https://gitee.com/Starmoon30/RandomShop/tree/main/random-shop/src/d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hyperlink" Target="https://gitee.com/Starmoon30/RandomShop/tree/main/random-shop/src/d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hyperlink" Target="https://gitee.com/Starmoon30/RandomShop/tree/main/random-shop/src/db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9"/>
          <p:cNvSpPr txBox="1"/>
          <p:nvPr/>
        </p:nvSpPr>
        <p:spPr>
          <a:xfrm>
            <a:off x="63579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第四组汇报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TextBox 33"/>
          <p:cNvSpPr txBox="1"/>
          <p:nvPr/>
        </p:nvSpPr>
        <p:spPr>
          <a:xfrm>
            <a:off x="1768634" y="2181951"/>
            <a:ext cx="3451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阶段性评审汇报</a:t>
            </a:r>
            <a:endParaRPr kumimoji="0" lang="zh-CN" sz="1800" b="0" i="0" u="none" strike="noStrike" kern="1200" cap="none" spc="30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1768475" y="4552315"/>
            <a:ext cx="48088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管瀚博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翁逸轩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汪昊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吴炜铖 邓嘉文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2024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5245" y="3959225"/>
            <a:ext cx="470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https://gitee.com/Starmoon30/RandomShop</a:t>
            </a:r>
            <a:endParaRPr lang="en-US" altLang="zh-CN"/>
          </a:p>
        </p:txBody>
      </p:sp>
      <p:sp>
        <p:nvSpPr>
          <p:cNvPr id="15" name="图形 15"/>
          <p:cNvSpPr/>
          <p:nvPr/>
        </p:nvSpPr>
        <p:spPr>
          <a:xfrm>
            <a:off x="7861001" y="0"/>
            <a:ext cx="4835956" cy="6858000"/>
          </a:xfrm>
          <a:custGeom>
            <a:avLst/>
            <a:gdLst>
              <a:gd name="connsiteX0" fmla="*/ 3581400 w 4835956"/>
              <a:gd name="connsiteY0" fmla="*/ 6858000 h 6858000"/>
              <a:gd name="connsiteX1" fmla="*/ 0 w 4835956"/>
              <a:gd name="connsiteY1" fmla="*/ 2781757 h 6858000"/>
              <a:gd name="connsiteX2" fmla="*/ 3108960 w 4835956"/>
              <a:gd name="connsiteY2" fmla="*/ 0 h 6858000"/>
              <a:gd name="connsiteX3" fmla="*/ 4835957 w 4835956"/>
              <a:gd name="connsiteY3" fmla="*/ 0 h 6858000"/>
              <a:gd name="connsiteX4" fmla="*/ 4835957 w 4835956"/>
              <a:gd name="connsiteY4" fmla="*/ 6858000 h 6858000"/>
              <a:gd name="connsiteX5" fmla="*/ 3581400 w 483595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5956" h="6858000">
                <a:moveTo>
                  <a:pt x="3581400" y="6858000"/>
                </a:moveTo>
                <a:lnTo>
                  <a:pt x="0" y="2781757"/>
                </a:lnTo>
                <a:lnTo>
                  <a:pt x="3108960" y="0"/>
                </a:lnTo>
                <a:lnTo>
                  <a:pt x="4835957" y="0"/>
                </a:lnTo>
                <a:lnTo>
                  <a:pt x="4835957" y="6858000"/>
                </a:lnTo>
                <a:lnTo>
                  <a:pt x="3581400" y="6858000"/>
                </a:lnTo>
                <a:close/>
              </a:path>
            </a:pathLst>
          </a:custGeom>
          <a:solidFill>
            <a:schemeClr val="accent1"/>
          </a:solidFill>
          <a:ln w="762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4" name="平行四边形 13"/>
          <p:cNvSpPr/>
          <p:nvPr>
            <p:custDataLst>
              <p:tags r:id="rId1"/>
            </p:custDataLst>
          </p:nvPr>
        </p:nvSpPr>
        <p:spPr>
          <a:xfrm flipH="1">
            <a:off x="570048" y="4327311"/>
            <a:ext cx="6217920" cy="126365"/>
          </a:xfrm>
          <a:prstGeom prst="parallelogram">
            <a:avLst>
              <a:gd name="adj" fmla="val 77108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0043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系统成功运行时主页</a:t>
            </a:r>
            <a:r>
              <a:rPr lang="zh-CN" altLang="en-US" dirty="0">
                <a:sym typeface="+mn-lt"/>
              </a:rPr>
              <a:t>图</a:t>
            </a:r>
            <a:endParaRPr lang="zh-CN" altLang="en-US" dirty="0">
              <a:sym typeface="+mn-lt"/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1164590"/>
            <a:ext cx="8441893" cy="50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0043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买家</a:t>
            </a:r>
            <a:r>
              <a:rPr lang="zh-CN" altLang="en-US" dirty="0">
                <a:sym typeface="+mn-lt"/>
              </a:rPr>
              <a:t>查看多个商品</a:t>
            </a:r>
            <a:r>
              <a:rPr lang="zh-CN" altLang="en-US" dirty="0">
                <a:sym typeface="+mn-lt"/>
              </a:rPr>
              <a:t>界面</a:t>
            </a:r>
            <a:endParaRPr lang="zh-CN" altLang="en-US" dirty="0">
              <a:sym typeface="+mn-lt"/>
            </a:endParaRPr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3200" y="1290955"/>
            <a:ext cx="9085580" cy="4460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686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卖家管理</a:t>
            </a:r>
            <a:r>
              <a:rPr lang="zh-CN" altLang="en-US" dirty="0">
                <a:sym typeface="+mn-lt"/>
              </a:rPr>
              <a:t>界面</a:t>
            </a:r>
            <a:endParaRPr lang="zh-CN" altLang="en-US" dirty="0"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8475" y="1394460"/>
            <a:ext cx="8525510" cy="4782185"/>
          </a:xfrm>
          <a:prstGeom prst="rect">
            <a:avLst/>
          </a:prstGeom>
        </p:spPr>
      </p:pic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2854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系统功能演示视频</a:t>
            </a:r>
            <a:endParaRPr lang="zh-CN" altLang="en-US" dirty="0">
              <a:sym typeface="+mn-lt"/>
            </a:endParaRPr>
          </a:p>
        </p:txBody>
      </p:sp>
      <p:pic>
        <p:nvPicPr>
          <p:cNvPr id="2" name="选择订单及冻结时候补操作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6680" y="1377315"/>
            <a:ext cx="9761855" cy="4525010"/>
          </a:xfrm>
          <a:prstGeom prst="rect">
            <a:avLst/>
          </a:prstGeom>
        </p:spPr>
      </p:pic>
      <p:grpSp>
        <p:nvGrpSpPr>
          <p:cNvPr id="80" name="Shape3"/>
          <p:cNvGrpSpPr/>
          <p:nvPr>
            <p:custDataLst>
              <p:tags r:id="rId5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最新计划</a:t>
            </a:r>
            <a:endParaRPr lang="zh-CN" altLang="en-US" dirty="0"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675" y="1468755"/>
            <a:ext cx="587121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/>
              <a:t>- 需求</a:t>
            </a:r>
            <a:r>
              <a:rPr lang="zh-CN" altLang="en-US" sz="2000" b="1"/>
              <a:t>升级</a:t>
            </a:r>
            <a:r>
              <a:rPr lang="en-US" altLang="zh-CN" sz="2000" b="1"/>
              <a:t> </a:t>
            </a:r>
            <a:r>
              <a:rPr lang="zh-CN" altLang="en-US" sz="2000" b="1"/>
              <a:t>更新系统</a:t>
            </a:r>
            <a:endParaRPr lang="en-US" altLang="zh-CN" sz="2000" b="1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根据升级需求包</a:t>
            </a:r>
            <a:r>
              <a:rPr lang="en-US" altLang="zh-CN"/>
              <a:t>A</a:t>
            </a:r>
            <a:r>
              <a:rPr lang="zh-CN" altLang="en-US"/>
              <a:t>的内容撰写</a:t>
            </a:r>
            <a:r>
              <a:rPr lang="zh-CN" altLang="en-US"/>
              <a:t>新的需求规格说明书</a:t>
            </a:r>
            <a:endParaRPr lang="zh-CN" altLang="en-US"/>
          </a:p>
          <a:p>
            <a:pPr indent="457200"/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- </a:t>
            </a:r>
            <a:r>
              <a:rPr lang="zh-CN" altLang="en-US" sz="2000" b="1">
                <a:solidFill>
                  <a:schemeClr val="tx1"/>
                </a:solidFill>
                <a:sym typeface="+mn-ea"/>
              </a:rPr>
              <a:t>更新程序并测试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根据新的规格需求说明书更新代码内容</a:t>
            </a:r>
            <a:endParaRPr lang="zh-CN" altLang="en-US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完成所有升级功能的</a:t>
            </a:r>
            <a:r>
              <a:rPr lang="zh-CN" altLang="en-US">
                <a:sym typeface="+mn-ea"/>
              </a:rPr>
              <a:t>测试</a:t>
            </a:r>
            <a:endParaRPr lang="en-US" altLang="zh-CN"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lvl="0" indent="0"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- 功能升级</a:t>
            </a:r>
            <a:endParaRPr lang="en-US" altLang="zh-CN" sz="2000" b="1">
              <a:solidFill>
                <a:schemeClr val="tx1"/>
              </a:solidFill>
            </a:endParaRPr>
          </a:p>
          <a:p>
            <a:pPr marL="0" lvl="0" indent="45720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</a:rPr>
              <a:t>- 商品管理</a:t>
            </a:r>
            <a:r>
              <a:rPr lang="zh-CN" altLang="en-US" b="1">
                <a:solidFill>
                  <a:schemeClr val="tx1"/>
                </a:solidFill>
              </a:rPr>
              <a:t>升级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1.可以同时发布多个商品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2.商品</a:t>
            </a:r>
            <a:r>
              <a:rPr lang="zh-CN" altLang="en-US">
                <a:solidFill>
                  <a:schemeClr val="tx1"/>
                </a:solidFill>
              </a:rPr>
              <a:t>两级</a:t>
            </a:r>
            <a:r>
              <a:rPr lang="en-US" altLang="zh-CN">
                <a:solidFill>
                  <a:schemeClr val="tx1"/>
                </a:solidFill>
              </a:rPr>
              <a:t>类别管理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3.商品</a:t>
            </a:r>
            <a:r>
              <a:rPr lang="zh-CN" altLang="en-US">
                <a:solidFill>
                  <a:schemeClr val="tx1"/>
                </a:solidFill>
              </a:rPr>
              <a:t>显示库存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库存归零自动下架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4.</a:t>
            </a:r>
            <a:r>
              <a:rPr lang="zh-CN" altLang="en-US">
                <a:solidFill>
                  <a:schemeClr val="tx1"/>
                </a:solidFill>
              </a:rPr>
              <a:t>买家可以通过浏览和搜索两种方式查看商品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5.</a:t>
            </a:r>
            <a:r>
              <a:rPr lang="zh-CN" altLang="en-US">
                <a:solidFill>
                  <a:schemeClr val="tx1"/>
                </a:solidFill>
              </a:rPr>
              <a:t>商品描述支持富媒体，例如视频</a:t>
            </a:r>
            <a:endParaRPr lang="en-US" altLang="zh-CN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3700" y="1486535"/>
            <a:ext cx="453961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</a:t>
            </a:r>
            <a:r>
              <a:rPr lang="zh-CN" altLang="en-US" b="1">
                <a:sym typeface="+mn-ea"/>
              </a:rPr>
              <a:t>商品</a:t>
            </a:r>
            <a:r>
              <a:rPr lang="en-US" altLang="zh-CN" b="1">
                <a:sym typeface="+mn-ea"/>
              </a:rPr>
              <a:t>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商品</a:t>
            </a:r>
            <a:r>
              <a:rPr lang="zh-CN" altLang="en-US">
                <a:sym typeface="+mn-ea"/>
              </a:rPr>
              <a:t>价格及商品数量</a:t>
            </a:r>
            <a:r>
              <a:rPr lang="en-US" altLang="zh-CN">
                <a:sym typeface="+mn-ea"/>
              </a:rPr>
              <a:t>管理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历史订单可供查询</a:t>
            </a:r>
            <a:endParaRPr lang="en-US" altLang="zh-CN">
              <a:solidFill>
                <a:schemeClr val="tx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>
              <a:sym typeface="+mn-ea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- 客户管理</a:t>
            </a:r>
            <a:endParaRPr lang="en-US" altLang="zh-CN" b="1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允许客户自由注册</a:t>
            </a:r>
            <a:endParaRPr lang="en-US" altLang="zh-CN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增加客户电话和地址属性</a:t>
            </a:r>
            <a:endParaRPr lang="zh-CN" altLang="en-US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商家可以浏览所有客户信息和其购买历史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7478" y="2759600"/>
            <a:ext cx="1223010" cy="12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3520440" y="2553335"/>
            <a:ext cx="626237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个人成果汇报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01673" y="296849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!!平滑1"/>
          <p:cNvSpPr/>
          <p:nvPr>
            <p:custDataLst>
              <p:tags r:id="rId1"/>
            </p:custDataLst>
          </p:nvPr>
        </p:nvSpPr>
        <p:spPr>
          <a:xfrm>
            <a:off x="-36830" y="2848610"/>
            <a:ext cx="5104765" cy="400939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10236864" y="1"/>
            <a:ext cx="1955137" cy="1955137"/>
          </a:xfrm>
          <a:custGeom>
            <a:avLst/>
            <a:gdLst>
              <a:gd name="connsiteX0" fmla="*/ 1955137 w 1955137"/>
              <a:gd name="connsiteY0" fmla="*/ 0 h 1955137"/>
              <a:gd name="connsiteX1" fmla="*/ 1039781 w 1955137"/>
              <a:gd name="connsiteY1" fmla="*/ 0 h 1955137"/>
              <a:gd name="connsiteX2" fmla="*/ 0 w 1955137"/>
              <a:gd name="connsiteY2" fmla="*/ 1039781 h 1955137"/>
              <a:gd name="connsiteX3" fmla="*/ 0 w 1955137"/>
              <a:gd name="connsiteY3" fmla="*/ 1955137 h 1955137"/>
              <a:gd name="connsiteX4" fmla="*/ 1955137 w 1955137"/>
              <a:gd name="connsiteY4" fmla="*/ 0 h 195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1955137">
                <a:moveTo>
                  <a:pt x="1955137" y="0"/>
                </a:moveTo>
                <a:lnTo>
                  <a:pt x="1039781" y="0"/>
                </a:lnTo>
                <a:cubicBezTo>
                  <a:pt x="1039781" y="574255"/>
                  <a:pt x="574255" y="1039781"/>
                  <a:pt x="0" y="1039781"/>
                </a:cubicBezTo>
                <a:lnTo>
                  <a:pt x="0" y="1955137"/>
                </a:lnTo>
                <a:cubicBezTo>
                  <a:pt x="1079792" y="1955137"/>
                  <a:pt x="1955137" y="1079792"/>
                  <a:pt x="19551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985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>
                <a:sym typeface="+mn-lt"/>
              </a:rPr>
              <a:t>管瀚博</a:t>
            </a:r>
            <a:r>
              <a:rPr lang="en-US" altLang="zh-CN" b="0">
                <a:sym typeface="+mn-lt"/>
              </a:rPr>
              <a:t>—</a:t>
            </a:r>
            <a:r>
              <a:rPr lang="zh-CN" altLang="en-US" b="0">
                <a:sym typeface="+mn-lt"/>
              </a:rPr>
              <a:t>前端</a:t>
            </a:r>
            <a:r>
              <a:rPr lang="en-US" altLang="zh-CN" b="0">
                <a:sym typeface="+mn-lt"/>
              </a:rPr>
              <a:t>+</a:t>
            </a:r>
            <a:r>
              <a:rPr lang="zh-CN" altLang="en-US" b="0">
                <a:sym typeface="+mn-lt"/>
              </a:rPr>
              <a:t>后端</a:t>
            </a:r>
            <a:endParaRPr lang="zh-CN" altLang="en-US" b="0" dirty="0"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9365" y="1548765"/>
            <a:ext cx="89141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前端</a:t>
            </a:r>
            <a:endParaRPr lang="zh-CN" altLang="en-US" sz="2400"/>
          </a:p>
          <a:p>
            <a:pPr indent="457200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zh-CN" altLang="en-US" dirty="0">
              <a:sym typeface="+mn-ea"/>
              <a:hlinkClick r:id="rId1" action="ppaction://hlinkfile"/>
            </a:endParaRPr>
          </a:p>
          <a:p>
            <a:pPr indent="457200"/>
            <a:endParaRPr lang="en-US" altLang="zh-CN" sz="2400"/>
          </a:p>
          <a:p>
            <a:r>
              <a:rPr lang="zh-CN" altLang="en-US" sz="2400"/>
              <a:t>前端使用前后变化</a:t>
            </a:r>
            <a:endParaRPr lang="zh-CN" altLang="en-US" sz="2400"/>
          </a:p>
          <a:p>
            <a:pPr indent="457200"/>
            <a:r>
              <a:rPr lang="zh-CN" altLang="en-US" dirty="0">
                <a:sym typeface="+mn-ea"/>
                <a:hlinkClick r:id="rId2" action="ppaction://hlinkfile"/>
              </a:rPr>
              <a:t>链接</a:t>
            </a:r>
            <a:endParaRPr lang="zh-CN" altLang="en-US" dirty="0">
              <a:sym typeface="+mn-ea"/>
              <a:hlinkClick r:id="rId2" action="ppaction://hlinkfile"/>
            </a:endParaRPr>
          </a:p>
          <a:p>
            <a:pPr indent="457200"/>
            <a:endParaRPr lang="zh-CN" altLang="en-US" sz="2400"/>
          </a:p>
          <a:p>
            <a:r>
              <a:rPr lang="zh-CN" sz="2400"/>
              <a:t>后端</a:t>
            </a:r>
            <a:endParaRPr lang="zh-CN" sz="2400"/>
          </a:p>
          <a:p>
            <a:pPr indent="457200"/>
            <a:r>
              <a:rPr lang="zh-CN" altLang="en-US" dirty="0">
                <a:sym typeface="+mn-ea"/>
                <a:hlinkClick r:id="rId3" action="ppaction://hlinkfile"/>
              </a:rPr>
              <a:t>链接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0" name="Shape3"/>
          <p:cNvGrpSpPr/>
          <p:nvPr>
            <p:custDataLst>
              <p:tags r:id="rId4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82370" y="124841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各个表单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76680" y="704215"/>
            <a:ext cx="6329045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翁逸轩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数据库设计</a:t>
            </a:r>
            <a:r>
              <a:rPr lang="en-US" altLang="zh-CN" b="0" dirty="0">
                <a:sym typeface="+mn-lt"/>
              </a:rPr>
              <a:t>+PPT</a:t>
            </a:r>
            <a:r>
              <a:rPr lang="zh-CN" altLang="en-US" b="0" dirty="0">
                <a:sym typeface="+mn-lt"/>
              </a:rPr>
              <a:t>制作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部分后端代码</a:t>
            </a:r>
            <a:endParaRPr lang="zh-CN" altLang="en-US" b="0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985"/>
            <a:ext cx="6546850" cy="205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6035"/>
            <a:ext cx="6115050" cy="172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25" y="2182495"/>
            <a:ext cx="6146800" cy="2927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82370" y="1248410"/>
            <a:ext cx="2080895" cy="7188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各个表单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76680" y="704215"/>
            <a:ext cx="6329045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翁逸轩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数据库设计</a:t>
            </a:r>
            <a:r>
              <a:rPr lang="en-US" altLang="zh-CN" b="0" dirty="0">
                <a:sym typeface="+mn-lt"/>
              </a:rPr>
              <a:t>+PPT</a:t>
            </a:r>
            <a:r>
              <a:rPr lang="zh-CN" altLang="en-US" b="0" dirty="0">
                <a:sym typeface="+mn-lt"/>
              </a:rPr>
              <a:t>制作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部分后端代码</a:t>
            </a:r>
            <a:endParaRPr lang="zh-CN" altLang="en-US" b="0" dirty="0"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985"/>
            <a:ext cx="6159500" cy="165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5985"/>
            <a:ext cx="6572250" cy="2279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30" y="2942590"/>
            <a:ext cx="6051550" cy="159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6329045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翁逸轩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数据库设计</a:t>
            </a:r>
            <a:r>
              <a:rPr lang="en-US" altLang="zh-CN" b="0" dirty="0">
                <a:sym typeface="+mn-lt"/>
              </a:rPr>
              <a:t>+PPT</a:t>
            </a:r>
            <a:r>
              <a:rPr lang="zh-CN" altLang="en-US" b="0" dirty="0">
                <a:sym typeface="+mn-lt"/>
              </a:rPr>
              <a:t>制作</a:t>
            </a:r>
            <a:r>
              <a:rPr lang="en-US" altLang="zh-CN" b="0" dirty="0">
                <a:sym typeface="+mn-lt"/>
              </a:rPr>
              <a:t>+</a:t>
            </a:r>
            <a:r>
              <a:rPr lang="zh-CN" altLang="en-US" b="0" dirty="0">
                <a:sym typeface="+mn-lt"/>
              </a:rPr>
              <a:t>部分后端代码</a:t>
            </a:r>
            <a:endParaRPr lang="zh-CN" altLang="en-US" b="0" dirty="0"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9365" y="1548765"/>
            <a:ext cx="891413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/>
            <a:endParaRPr lang="zh-CN" altLang="en-US" sz="1600" dirty="0"/>
          </a:p>
          <a:p>
            <a:r>
              <a:rPr lang="zh-CN" altLang="en-US" sz="2400" dirty="0">
                <a:sym typeface="+mn-ea"/>
              </a:rPr>
              <a:t>数据库设计</a:t>
            </a:r>
            <a:r>
              <a:rPr lang="en-US" altLang="zh-CN" sz="2400" dirty="0">
                <a:sym typeface="+mn-ea"/>
              </a:rPr>
              <a:t>.db</a:t>
            </a:r>
            <a:r>
              <a:rPr lang="zh-CN" altLang="en-US" sz="2400" dirty="0">
                <a:sym typeface="+mn-ea"/>
              </a:rPr>
              <a:t>文件</a:t>
            </a:r>
            <a:endParaRPr lang="zh-CN" altLang="en-US" sz="2400" dirty="0"/>
          </a:p>
          <a:p>
            <a:pPr indent="457200" algn="l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en-US" altLang="zh-CN" dirty="0">
              <a:sym typeface="+mn-ea"/>
            </a:endParaRPr>
          </a:p>
          <a:p>
            <a:pPr indent="457200" algn="l"/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数据库查询源代码</a:t>
            </a:r>
            <a:r>
              <a:rPr lang="zh-CN" altLang="en-US" sz="2400" dirty="0">
                <a:sym typeface="+mn-ea"/>
              </a:rPr>
              <a:t>编写</a:t>
            </a:r>
            <a:endParaRPr lang="zh-CN" altLang="en-US" sz="2400" dirty="0"/>
          </a:p>
          <a:p>
            <a:r>
              <a:rPr lang="en-US" altLang="zh-CN" dirty="0">
                <a:sym typeface="+mn-ea"/>
              </a:rPr>
              <a:t>       </a:t>
            </a:r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400" dirty="0"/>
          </a:p>
          <a:p>
            <a:pPr indent="0" algn="l">
              <a:buClrTx/>
              <a:buSzTx/>
              <a:buFontTx/>
              <a:buNone/>
            </a:pPr>
            <a:r>
              <a:rPr lang="zh-CN" altLang="en-US" sz="2400" dirty="0" err="1"/>
              <a:t>平台管理和</a:t>
            </a:r>
            <a:r>
              <a:rPr lang="en-US" altLang="zh-CN" sz="2400" dirty="0" err="1"/>
              <a:t>wiki撰写</a:t>
            </a:r>
            <a:endParaRPr lang="en-US" altLang="zh-CN" sz="2400" dirty="0"/>
          </a:p>
          <a:p>
            <a:pPr lvl="1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15"/>
          <p:cNvSpPr/>
          <p:nvPr/>
        </p:nvSpPr>
        <p:spPr>
          <a:xfrm>
            <a:off x="-299" y="0"/>
            <a:ext cx="4835956" cy="6858000"/>
          </a:xfrm>
          <a:prstGeom prst="homePlate">
            <a:avLst/>
          </a:prstGeom>
          <a:solidFill>
            <a:schemeClr val="accent1"/>
          </a:solidFill>
          <a:ln w="762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97888" y="201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241229" y="1466420"/>
            <a:ext cx="3475990" cy="914400"/>
            <a:chOff x="8225" y="3858"/>
            <a:chExt cx="5474" cy="1440"/>
          </a:xfrm>
        </p:grpSpPr>
        <p:sp>
          <p:nvSpPr>
            <p:cNvPr id="55" name="矩形 54"/>
            <p:cNvSpPr/>
            <p:nvPr>
              <p:custDataLst>
                <p:tags r:id="rId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流程图: 接点 3"/>
            <p:cNvSpPr/>
            <p:nvPr>
              <p:custDataLst>
                <p:tags r:id="rId3"/>
              </p:custDataLst>
            </p:nvPr>
          </p:nvSpPr>
          <p:spPr>
            <a:xfrm>
              <a:off x="8225" y="3858"/>
              <a:ext cx="1440" cy="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4"/>
              </p:custDataLst>
            </p:nvPr>
          </p:nvSpPr>
          <p:spPr>
            <a:xfrm>
              <a:off x="9665" y="4168"/>
              <a:ext cx="403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项目总计划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4783295" y="2668475"/>
            <a:ext cx="3095625" cy="3082290"/>
            <a:chOff x="8225" y="3858"/>
            <a:chExt cx="4875" cy="4854"/>
          </a:xfrm>
        </p:grpSpPr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流程图: 接点 8"/>
            <p:cNvSpPr/>
            <p:nvPr>
              <p:custDataLst>
                <p:tags r:id="rId8"/>
              </p:custDataLst>
            </p:nvPr>
          </p:nvSpPr>
          <p:spPr>
            <a:xfrm>
              <a:off x="8225" y="3858"/>
              <a:ext cx="1440" cy="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9036" y="7890"/>
              <a:ext cx="406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个人成果汇报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1"/>
            </p:custDataLst>
          </p:nvPr>
        </p:nvGrpSpPr>
        <p:grpSpPr>
          <a:xfrm>
            <a:off x="4783295" y="2659585"/>
            <a:ext cx="3738880" cy="2105025"/>
            <a:chOff x="8225" y="1983"/>
            <a:chExt cx="5888" cy="3315"/>
          </a:xfrm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流程图: 接点 13"/>
            <p:cNvSpPr/>
            <p:nvPr>
              <p:custDataLst>
                <p:tags r:id="rId13"/>
              </p:custDataLst>
            </p:nvPr>
          </p:nvSpPr>
          <p:spPr>
            <a:xfrm>
              <a:off x="8225" y="3858"/>
              <a:ext cx="1440" cy="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9665" y="1983"/>
              <a:ext cx="4448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项目迭代期以及目标定义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4241229" y="4067380"/>
            <a:ext cx="4127500" cy="1878965"/>
            <a:chOff x="8225" y="2339"/>
            <a:chExt cx="6500" cy="2959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 flipV="1">
              <a:off x="9238" y="3566"/>
              <a:ext cx="1088" cy="2026"/>
            </a:xfrm>
            <a:prstGeom prst="rect">
              <a:avLst/>
            </a:prstGeom>
            <a:gradFill>
              <a:gsLst>
                <a:gs pos="0">
                  <a:srgbClr val="0065B3">
                    <a:alpha val="0"/>
                  </a:srgbClr>
                </a:gs>
                <a:gs pos="100000">
                  <a:srgbClr val="0065B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流程图: 接点 18"/>
            <p:cNvSpPr/>
            <p:nvPr>
              <p:custDataLst>
                <p:tags r:id="rId18"/>
              </p:custDataLst>
            </p:nvPr>
          </p:nvSpPr>
          <p:spPr>
            <a:xfrm>
              <a:off x="8225" y="3858"/>
              <a:ext cx="1440" cy="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0661" y="2339"/>
              <a:ext cx="4064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项目成品展示以及最新计划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8380" y="4168"/>
              <a:ext cx="113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9" name="文本框 9"/>
          <p:cNvSpPr txBox="1"/>
          <p:nvPr/>
        </p:nvSpPr>
        <p:spPr>
          <a:xfrm>
            <a:off x="837948" y="1612265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目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837948" y="3018790"/>
            <a:ext cx="2095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录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837948" y="4462780"/>
            <a:ext cx="20955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6944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汪昊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测试与缺陷报告</a:t>
            </a:r>
            <a:endParaRPr lang="zh-CN" altLang="en-US" b="0" dirty="0"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3485" y="1136015"/>
            <a:ext cx="92748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ym typeface="+mn-ea"/>
              </a:rPr>
              <a:t>相关测试脚本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en-US" altLang="zh-CN"/>
          </a:p>
          <a:p>
            <a:pPr indent="457200"/>
            <a:endParaRPr lang="en-US" altLang="zh-CN" sz="2400"/>
          </a:p>
          <a:p>
            <a:r>
              <a:rPr lang="zh-CN" altLang="en-US" sz="2400">
                <a:sym typeface="+mn-ea"/>
              </a:rPr>
              <a:t>相关测试视频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pPr indent="457200"/>
            <a:endParaRPr lang="zh-CN" altLang="en-US" sz="2400"/>
          </a:p>
          <a:p>
            <a:r>
              <a:rPr sz="2400">
                <a:sym typeface="+mn-ea"/>
              </a:rPr>
              <a:t>缺陷报告</a:t>
            </a:r>
            <a:endParaRPr sz="2400">
              <a:sym typeface="+mn-ea"/>
            </a:endParaRPr>
          </a:p>
          <a:p>
            <a:r>
              <a:rPr lang="zh-CN" altLang="en-US" sz="2400">
                <a:sym typeface="+mn-ea"/>
              </a:rPr>
              <a:t>      </a:t>
            </a:r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774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吴炜铖</a:t>
            </a:r>
            <a:r>
              <a:rPr lang="en-US" altLang="zh-CN" b="0" dirty="0">
                <a:sym typeface="+mn-lt"/>
              </a:rPr>
              <a:t>—</a:t>
            </a:r>
            <a:r>
              <a:rPr lang="zh-CN" altLang="en-US" b="0" dirty="0">
                <a:sym typeface="+mn-lt"/>
              </a:rPr>
              <a:t>部署</a:t>
            </a:r>
            <a:r>
              <a:rPr lang="en-US" altLang="zh-CN" b="0" dirty="0">
                <a:sym typeface="+mn-lt"/>
              </a:rPr>
              <a:t>+PPT</a:t>
            </a:r>
            <a:r>
              <a:rPr lang="zh-CN" altLang="en-US" b="0" dirty="0">
                <a:sym typeface="+mn-lt"/>
              </a:rPr>
              <a:t>制作</a:t>
            </a:r>
            <a:endParaRPr lang="zh-CN" altLang="en-US" b="0" dirty="0"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3485" y="1136015"/>
            <a:ext cx="927481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ym typeface="+mn-ea"/>
              </a:rPr>
              <a:t>部署文档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15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邓嘉文</a:t>
            </a:r>
            <a:r>
              <a:rPr lang="en-US" altLang="zh-CN" b="0" dirty="0">
                <a:sym typeface="+mn-lt"/>
              </a:rPr>
              <a:t>—</a:t>
            </a:r>
            <a:r>
              <a:rPr lang="zh-CN" b="0" dirty="0">
                <a:sym typeface="+mn-lt"/>
              </a:rPr>
              <a:t>需求规格说明书编写</a:t>
            </a:r>
            <a:endParaRPr lang="zh-CN" b="0" dirty="0"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3485" y="1136015"/>
            <a:ext cx="927481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ym typeface="+mn-ea"/>
              </a:rPr>
              <a:t>需求规格说明书</a:t>
            </a:r>
            <a:endParaRPr lang="zh-CN" altLang="en-US" sz="2400">
              <a:sym typeface="+mn-ea"/>
            </a:endParaRPr>
          </a:p>
          <a:p>
            <a:pPr indent="457200"/>
            <a:r>
              <a:rPr lang="zh-CN" altLang="en-US" dirty="0">
                <a:sym typeface="+mn-ea"/>
                <a:hlinkClick r:id="rId1" action="ppaction://hlinkfile"/>
              </a:rPr>
              <a:t>链接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9"/>
          <p:cNvSpPr txBox="1"/>
          <p:nvPr/>
        </p:nvSpPr>
        <p:spPr>
          <a:xfrm>
            <a:off x="635794" y="2550251"/>
            <a:ext cx="671830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谢谢大家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图形 15"/>
          <p:cNvSpPr/>
          <p:nvPr/>
        </p:nvSpPr>
        <p:spPr>
          <a:xfrm>
            <a:off x="7861001" y="0"/>
            <a:ext cx="4835956" cy="6858000"/>
          </a:xfrm>
          <a:custGeom>
            <a:avLst/>
            <a:gdLst>
              <a:gd name="connsiteX0" fmla="*/ 3581400 w 4835956"/>
              <a:gd name="connsiteY0" fmla="*/ 6858000 h 6858000"/>
              <a:gd name="connsiteX1" fmla="*/ 0 w 4835956"/>
              <a:gd name="connsiteY1" fmla="*/ 2781757 h 6858000"/>
              <a:gd name="connsiteX2" fmla="*/ 3108960 w 4835956"/>
              <a:gd name="connsiteY2" fmla="*/ 0 h 6858000"/>
              <a:gd name="connsiteX3" fmla="*/ 4835957 w 4835956"/>
              <a:gd name="connsiteY3" fmla="*/ 0 h 6858000"/>
              <a:gd name="connsiteX4" fmla="*/ 4835957 w 4835956"/>
              <a:gd name="connsiteY4" fmla="*/ 6858000 h 6858000"/>
              <a:gd name="connsiteX5" fmla="*/ 3581400 w 483595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35956" h="6858000">
                <a:moveTo>
                  <a:pt x="3581400" y="6858000"/>
                </a:moveTo>
                <a:lnTo>
                  <a:pt x="0" y="2781757"/>
                </a:lnTo>
                <a:lnTo>
                  <a:pt x="3108960" y="0"/>
                </a:lnTo>
                <a:lnTo>
                  <a:pt x="4835957" y="0"/>
                </a:lnTo>
                <a:lnTo>
                  <a:pt x="4835957" y="6858000"/>
                </a:lnTo>
                <a:lnTo>
                  <a:pt x="3581400" y="6858000"/>
                </a:lnTo>
                <a:close/>
              </a:path>
            </a:pathLst>
          </a:custGeom>
          <a:solidFill>
            <a:schemeClr val="accent1"/>
          </a:solidFill>
          <a:ln w="762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4" name="平行四边形 13"/>
          <p:cNvSpPr/>
          <p:nvPr>
            <p:custDataLst>
              <p:tags r:id="rId1"/>
            </p:custDataLst>
          </p:nvPr>
        </p:nvSpPr>
        <p:spPr>
          <a:xfrm flipH="1">
            <a:off x="570048" y="4327311"/>
            <a:ext cx="6217920" cy="126365"/>
          </a:xfrm>
          <a:prstGeom prst="parallelogram">
            <a:avLst>
              <a:gd name="adj" fmla="val 77108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7478" y="2759600"/>
            <a:ext cx="1223010" cy="12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3411761" y="2848298"/>
            <a:ext cx="557149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项目总计划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48663" y="296849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!!平滑1"/>
          <p:cNvSpPr/>
          <p:nvPr>
            <p:custDataLst>
              <p:tags r:id="rId1"/>
            </p:custDataLst>
          </p:nvPr>
        </p:nvSpPr>
        <p:spPr>
          <a:xfrm>
            <a:off x="-36830" y="2848610"/>
            <a:ext cx="5104765" cy="400939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10236864" y="1"/>
            <a:ext cx="1955137" cy="1955137"/>
          </a:xfrm>
          <a:custGeom>
            <a:avLst/>
            <a:gdLst>
              <a:gd name="connsiteX0" fmla="*/ 1955137 w 1955137"/>
              <a:gd name="connsiteY0" fmla="*/ 0 h 1955137"/>
              <a:gd name="connsiteX1" fmla="*/ 1039781 w 1955137"/>
              <a:gd name="connsiteY1" fmla="*/ 0 h 1955137"/>
              <a:gd name="connsiteX2" fmla="*/ 0 w 1955137"/>
              <a:gd name="connsiteY2" fmla="*/ 1039781 h 1955137"/>
              <a:gd name="connsiteX3" fmla="*/ 0 w 1955137"/>
              <a:gd name="connsiteY3" fmla="*/ 1955137 h 1955137"/>
              <a:gd name="connsiteX4" fmla="*/ 1955137 w 1955137"/>
              <a:gd name="connsiteY4" fmla="*/ 0 h 195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1955137">
                <a:moveTo>
                  <a:pt x="1955137" y="0"/>
                </a:moveTo>
                <a:lnTo>
                  <a:pt x="1039781" y="0"/>
                </a:lnTo>
                <a:cubicBezTo>
                  <a:pt x="1039781" y="574255"/>
                  <a:pt x="574255" y="1039781"/>
                  <a:pt x="0" y="1039781"/>
                </a:cubicBezTo>
                <a:lnTo>
                  <a:pt x="0" y="1955137"/>
                </a:lnTo>
                <a:cubicBezTo>
                  <a:pt x="1079792" y="1955137"/>
                  <a:pt x="1955137" y="1079792"/>
                  <a:pt x="19551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项目迭代概览</a:t>
            </a:r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11070" y="2288540"/>
            <a:ext cx="7345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迭代划分：本项目共分为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个迭代周期，具体如下：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迭代1:  2024年9月19日-2024年10月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迭代2:  2024年10月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日-2024年10月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2213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当前项目进度</a:t>
            </a:r>
            <a:endParaRPr lang="zh-CN" altLang="en-US" dirty="0"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57346" y="1393825"/>
            <a:ext cx="387731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rPr>
              <a:t>项目总体进度为</a:t>
            </a:r>
            <a:r>
              <a:rPr lang="en-US" altLang="zh-CN" sz="2800" b="1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rPr>
              <a:t>65.75</a:t>
            </a:r>
            <a:r>
              <a:rPr lang="zh-CN" altLang="en-US" sz="2800" b="1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</a:rPr>
              <a:t>%</a:t>
            </a:r>
            <a:endParaRPr lang="zh-CN" altLang="en-US" sz="2800" b="1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845310" y="3163570"/>
          <a:ext cx="8660130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710"/>
                <a:gridCol w="2886710"/>
                <a:gridCol w="2886710"/>
              </a:tblGrid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维度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权重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完成情况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需求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80%</a:t>
                      </a:r>
                      <a:endParaRPr lang="en-US" altLang="zh-CN" sz="2000"/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代码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45%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65%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构建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20%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65%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部署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5%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50%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 anchor="ctr"/>
                </a:tc>
              </a:tr>
              <a:tr h="412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运行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/>
                        <a:t>10%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50%</a:t>
                      </a:r>
                      <a:endParaRPr lang="en-US" altLang="zh-CN" sz="2000">
                        <a:sym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883410" y="2347595"/>
            <a:ext cx="1706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估算依据：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0" name="Shape3"/>
          <p:cNvGrpSpPr/>
          <p:nvPr>
            <p:custDataLst>
              <p:tags r:id="rId2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7478" y="2759600"/>
            <a:ext cx="1223010" cy="12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3520440" y="2553335"/>
            <a:ext cx="626237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项目迭代期以及目标定义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48663" y="296849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!!平滑1"/>
          <p:cNvSpPr/>
          <p:nvPr>
            <p:custDataLst>
              <p:tags r:id="rId1"/>
            </p:custDataLst>
          </p:nvPr>
        </p:nvSpPr>
        <p:spPr>
          <a:xfrm>
            <a:off x="-36830" y="2848610"/>
            <a:ext cx="5104765" cy="400939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10236864" y="1"/>
            <a:ext cx="1955137" cy="1955137"/>
          </a:xfrm>
          <a:custGeom>
            <a:avLst/>
            <a:gdLst>
              <a:gd name="connsiteX0" fmla="*/ 1955137 w 1955137"/>
              <a:gd name="connsiteY0" fmla="*/ 0 h 1955137"/>
              <a:gd name="connsiteX1" fmla="*/ 1039781 w 1955137"/>
              <a:gd name="connsiteY1" fmla="*/ 0 h 1955137"/>
              <a:gd name="connsiteX2" fmla="*/ 0 w 1955137"/>
              <a:gd name="connsiteY2" fmla="*/ 1039781 h 1955137"/>
              <a:gd name="connsiteX3" fmla="*/ 0 w 1955137"/>
              <a:gd name="connsiteY3" fmla="*/ 1955137 h 1955137"/>
              <a:gd name="connsiteX4" fmla="*/ 1955137 w 1955137"/>
              <a:gd name="connsiteY4" fmla="*/ 0 h 195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1955137">
                <a:moveTo>
                  <a:pt x="1955137" y="0"/>
                </a:moveTo>
                <a:lnTo>
                  <a:pt x="1039781" y="0"/>
                </a:lnTo>
                <a:cubicBezTo>
                  <a:pt x="1039781" y="574255"/>
                  <a:pt x="574255" y="1039781"/>
                  <a:pt x="0" y="1039781"/>
                </a:cubicBezTo>
                <a:lnTo>
                  <a:pt x="0" y="1955137"/>
                </a:lnTo>
                <a:cubicBezTo>
                  <a:pt x="1079792" y="1955137"/>
                  <a:pt x="1955137" y="1079792"/>
                  <a:pt x="19551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4307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项目迭代以及目标定义</a:t>
            </a:r>
            <a:endParaRPr lang="zh-CN" altLang="en-US" dirty="0"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7435" y="1180465"/>
            <a:ext cx="11000105" cy="56191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第一迭代期目标定义：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需求分析：完成需求规格说明书的编写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完成人：邓嘉文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成果物：需求规格说明书文档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功能性需求：完成登录、发布商品、冻结商品、撤下商品、查看意向购买人信息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查看商品信息以上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个功能，以及所涉及到的数据库与表的设计。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完成人：管瀚博+翁逸轩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完成时间：10月14日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成果物：源代码.zip文件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测试：完成上述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个功能测试，并撰写相关缺陷报告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完成人：汪昊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完成时间：10月14日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成果物：源代码.zip文件&amp;缺陷报告文档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 algn="l" fontAlgn="auto">
              <a:lnSpc>
                <a:spcPct val="150000"/>
              </a:lnSpc>
              <a:buNone/>
            </a:pP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 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部署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：完成部署文档的编写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完成人：吴炜铖</a:t>
            </a:r>
            <a:endParaRPr lang="zh-CN" altLang="en-US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完成时间：10月14日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457200" algn="l" fontAlgn="auto">
              <a:lnSpc>
                <a:spcPct val="100000"/>
              </a:lnSpc>
              <a:buClrTx/>
              <a:buSzTx/>
              <a:buNone/>
            </a:pPr>
            <a:r>
              <a: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成果物：部署文档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376680" y="704215"/>
            <a:ext cx="3851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项目迭代期以及目标定义</a:t>
            </a:r>
            <a:endParaRPr lang="zh-CN" altLang="en-US" dirty="0"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3450" y="1211580"/>
            <a:ext cx="10840720" cy="5000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第二迭代期目标定义：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完成商品上下架功能和多商品管理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600"/>
              <a:t>        </a:t>
            </a:r>
            <a:r>
              <a:rPr lang="zh-CN" altLang="en-US" sz="1400"/>
              <a:t>完成人：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管瀚博+翁逸轩</a:t>
            </a:r>
            <a:r>
              <a:rPr lang="en-US" altLang="zh-CN" sz="1400"/>
              <a:t>	</a:t>
            </a:r>
            <a:endParaRPr lang="en-US" altLang="zh-CN" sz="1400"/>
          </a:p>
          <a:p>
            <a:pPr lvl="1" indent="457200"/>
            <a:r>
              <a:rPr lang="zh-CN" altLang="en-US" sz="1400"/>
              <a:t>完成时间：</a:t>
            </a:r>
            <a:r>
              <a:rPr lang="en-US" altLang="zh-CN" sz="1400"/>
              <a:t>10</a:t>
            </a:r>
            <a:r>
              <a:rPr lang="zh-CN" altLang="en-US" sz="1400"/>
              <a:t>月</a:t>
            </a:r>
            <a:r>
              <a:rPr lang="en-US" altLang="zh-CN" sz="1400"/>
              <a:t>20</a:t>
            </a:r>
            <a:r>
              <a:rPr lang="zh-CN" altLang="en-US" sz="1400"/>
              <a:t>日</a:t>
            </a:r>
            <a:endParaRPr lang="zh-CN" altLang="en-US" sz="1400"/>
          </a:p>
          <a:p>
            <a:pPr lvl="1" indent="457200"/>
            <a:r>
              <a:rPr lang="zh-CN" altLang="en-US" sz="1400"/>
              <a:t>成果物：源代码</a:t>
            </a:r>
            <a:r>
              <a:rPr lang="en-US" altLang="zh-CN" sz="1400"/>
              <a:t>+</a:t>
            </a:r>
            <a:r>
              <a:rPr lang="zh-CN" altLang="en-US" sz="1400"/>
              <a:t>可运行页面</a:t>
            </a:r>
            <a:endParaRPr lang="zh-CN" altLang="en-US" sz="1400"/>
          </a:p>
          <a:p>
            <a:pPr indent="457200" fontAlgn="auto">
              <a:lnSpc>
                <a:spcPct val="150000"/>
              </a:lnSpc>
            </a:pPr>
            <a:r>
              <a:rPr lang="en-US" altLang="zh-CN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- 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完成买家注册、历史订单、买家信息查询功能</a:t>
            </a:r>
            <a:endPara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完成人：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管瀚博+翁逸轩</a:t>
            </a:r>
            <a:r>
              <a:rPr lang="en-US" altLang="zh-CN" sz="1400">
                <a:sym typeface="+mn-ea"/>
              </a:rPr>
              <a:t>	</a:t>
            </a:r>
            <a:endParaRPr lang="en-US" altLang="zh-CN" sz="1400"/>
          </a:p>
          <a:p>
            <a:pPr lvl="1" indent="457200"/>
            <a:r>
              <a:rPr lang="zh-CN" altLang="en-US" sz="1400">
                <a:sym typeface="+mn-ea"/>
              </a:rPr>
              <a:t>预计完成时间：</a:t>
            </a:r>
            <a:r>
              <a:rPr lang="en-US" altLang="zh-CN" sz="1400">
                <a:sym typeface="+mn-ea"/>
              </a:rPr>
              <a:t>10</a:t>
            </a:r>
            <a:r>
              <a:rPr lang="zh-CN" altLang="en-US" sz="1400">
                <a:sym typeface="+mn-ea"/>
              </a:rPr>
              <a:t>月</a:t>
            </a:r>
            <a:r>
              <a:rPr lang="en-US" altLang="zh-CN" sz="1400">
                <a:sym typeface="+mn-ea"/>
              </a:rPr>
              <a:t>24</a:t>
            </a:r>
            <a:r>
              <a:rPr lang="zh-CN" altLang="en-US" sz="1400">
                <a:sym typeface="+mn-ea"/>
              </a:rPr>
              <a:t>日</a:t>
            </a:r>
            <a:endParaRPr lang="zh-CN" altLang="en-US" sz="1400"/>
          </a:p>
          <a:p>
            <a:pPr lvl="1" indent="457200"/>
            <a:r>
              <a:rPr lang="zh-CN" altLang="en-US" sz="1400">
                <a:sym typeface="+mn-ea"/>
              </a:rPr>
              <a:t>成果物：源代码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可运行页面</a:t>
            </a:r>
            <a:endParaRPr lang="zh-CN" altLang="en-US" sz="1400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- </a:t>
            </a:r>
            <a:r>
              <a:rPr lang="zh-CN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完成商品数量、商品分类、商品富媒体、商品搜索功能</a:t>
            </a:r>
            <a:endPara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完成人：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管瀚博+翁逸轩</a:t>
            </a:r>
            <a:r>
              <a:rPr lang="en-US" altLang="zh-CN" sz="1400">
                <a:sym typeface="+mn-ea"/>
              </a:rPr>
              <a:t>	</a:t>
            </a:r>
            <a:endParaRPr lang="en-US" altLang="zh-CN" sz="1400"/>
          </a:p>
          <a:p>
            <a:pPr lvl="1" indent="457200"/>
            <a:r>
              <a:rPr lang="zh-CN" altLang="en-US" sz="1400">
                <a:sym typeface="+mn-ea"/>
              </a:rPr>
              <a:t>预计完成时间：</a:t>
            </a:r>
            <a:r>
              <a:rPr lang="en-US" altLang="zh-CN" sz="1400">
                <a:sym typeface="+mn-ea"/>
              </a:rPr>
              <a:t>10</a:t>
            </a:r>
            <a:r>
              <a:rPr lang="zh-CN" altLang="en-US" sz="1400">
                <a:sym typeface="+mn-ea"/>
              </a:rPr>
              <a:t>月</a:t>
            </a:r>
            <a:r>
              <a:rPr lang="en-US" altLang="zh-CN" sz="1400">
                <a:sym typeface="+mn-ea"/>
              </a:rPr>
              <a:t>30</a:t>
            </a:r>
            <a:r>
              <a:rPr lang="zh-CN" altLang="en-US" sz="1400">
                <a:sym typeface="+mn-ea"/>
              </a:rPr>
              <a:t>日</a:t>
            </a:r>
            <a:endParaRPr lang="zh-CN" altLang="en-US" sz="1400"/>
          </a:p>
          <a:p>
            <a:pPr lvl="1" indent="457200"/>
            <a:r>
              <a:rPr lang="zh-CN" altLang="en-US" sz="1400">
                <a:sym typeface="+mn-ea"/>
              </a:rPr>
              <a:t>成果物：源代码</a:t>
            </a:r>
            <a:r>
              <a:rPr lang="en-US" altLang="zh-CN" sz="1400">
                <a:sym typeface="+mn-ea"/>
              </a:rPr>
              <a:t>+</a:t>
            </a:r>
            <a:r>
              <a:rPr lang="zh-CN" altLang="en-US" sz="1400">
                <a:sym typeface="+mn-ea"/>
              </a:rPr>
              <a:t>可运行页面</a:t>
            </a:r>
            <a:endParaRPr lang="zh-CN" altLang="en-US" sz="1400"/>
          </a:p>
          <a:p>
            <a:pPr lvl="1" indent="0" fontAlgn="auto">
              <a:lnSpc>
                <a:spcPct val="15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完成所有功能测试，测试文档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以及部署文档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的编写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lvl="1" indent="457200" fontAlgn="auto">
              <a:lnSpc>
                <a:spcPct val="150000"/>
              </a:lnSpc>
              <a:buNone/>
            </a:pPr>
            <a:r>
              <a:rPr lang="zh-CN" altLang="en-US" sz="1400">
                <a:solidFill>
                  <a:schemeClr val="tx1"/>
                </a:solidFill>
              </a:rPr>
              <a:t>完成人：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汪昊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吴炜铖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预计完成时间：</a:t>
            </a:r>
            <a:r>
              <a:rPr lang="en-US" altLang="zh-CN" sz="1400">
                <a:solidFill>
                  <a:schemeClr val="tx1"/>
                </a:solidFill>
              </a:rPr>
              <a:t>10</a:t>
            </a:r>
            <a:r>
              <a:rPr lang="zh-CN" altLang="en-US" sz="1400">
                <a:solidFill>
                  <a:schemeClr val="tx1"/>
                </a:solidFill>
              </a:rPr>
              <a:t>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日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400">
                <a:solidFill>
                  <a:schemeClr val="tx1"/>
                </a:solidFill>
              </a:rPr>
              <a:t>成果物：</a:t>
            </a:r>
            <a:r>
              <a:rPr lang="zh-CN" altLang="en-US" sz="1400">
                <a:sym typeface="+mn-ea"/>
              </a:rPr>
              <a:t>测试用例设计及清单文档、测试用例自动化执行程序及运行手册、测试用例自动化执行的屏幕录制视频，部署文档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80" name="Shape3"/>
          <p:cNvGrpSpPr/>
          <p:nvPr>
            <p:custDataLst>
              <p:tags r:id="rId1"/>
            </p:custDataLst>
          </p:nvPr>
        </p:nvGrpSpPr>
        <p:grpSpPr>
          <a:xfrm rot="5400000">
            <a:off x="648270" y="756852"/>
            <a:ext cx="819253" cy="354938"/>
            <a:chOff x="1366092" y="936434"/>
            <a:chExt cx="1871931" cy="811007"/>
          </a:xfrm>
          <a:solidFill>
            <a:schemeClr val="accent1"/>
          </a:solidFill>
        </p:grpSpPr>
        <p:sp>
          <p:nvSpPr>
            <p:cNvPr id="81" name="椭圆 80"/>
            <p:cNvSpPr/>
            <p:nvPr/>
          </p:nvSpPr>
          <p:spPr>
            <a:xfrm>
              <a:off x="136609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58493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180377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022622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24146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46030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2679151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897995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116838" y="936434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36609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58493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77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022622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224146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46030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679151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897995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116838" y="1166375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36609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58493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180377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022622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224146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246030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679151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897995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116838" y="139631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6609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58493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0377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22622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224146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46030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2679151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2897995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116838" y="1626256"/>
              <a:ext cx="121185" cy="12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11036937" y="0"/>
            <a:ext cx="298872" cy="1785289"/>
            <a:chOff x="11188700" y="0"/>
            <a:chExt cx="479972" cy="2867073"/>
          </a:xfrm>
        </p:grpSpPr>
        <p:sp>
          <p:nvSpPr>
            <p:cNvPr id="38" name="矩形"/>
            <p:cNvSpPr/>
            <p:nvPr/>
          </p:nvSpPr>
          <p:spPr>
            <a:xfrm>
              <a:off x="11188700" y="0"/>
              <a:ext cx="479972" cy="2022113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39" name="圆"/>
            <p:cNvSpPr/>
            <p:nvPr/>
          </p:nvSpPr>
          <p:spPr>
            <a:xfrm>
              <a:off x="11188700" y="1731826"/>
              <a:ext cx="479972" cy="479972"/>
            </a:xfrm>
            <a:prstGeom prst="ellipse">
              <a:avLst/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/>
            </a:p>
          </p:txBody>
        </p:sp>
        <p:sp>
          <p:nvSpPr>
            <p:cNvPr id="40" name="圆"/>
            <p:cNvSpPr/>
            <p:nvPr/>
          </p:nvSpPr>
          <p:spPr>
            <a:xfrm>
              <a:off x="11188700" y="2387101"/>
              <a:ext cx="479972" cy="479972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algn="l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7478" y="2759600"/>
            <a:ext cx="1223010" cy="12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3520440" y="2553335"/>
            <a:ext cx="626237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项目成品展示以及最新计划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01673" y="2968495"/>
            <a:ext cx="2580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!!平滑1"/>
          <p:cNvSpPr/>
          <p:nvPr>
            <p:custDataLst>
              <p:tags r:id="rId1"/>
            </p:custDataLst>
          </p:nvPr>
        </p:nvSpPr>
        <p:spPr>
          <a:xfrm>
            <a:off x="-36830" y="2848610"/>
            <a:ext cx="5104765" cy="400939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H="1">
            <a:off x="10236864" y="1"/>
            <a:ext cx="1955137" cy="1955137"/>
          </a:xfrm>
          <a:custGeom>
            <a:avLst/>
            <a:gdLst>
              <a:gd name="connsiteX0" fmla="*/ 1955137 w 1955137"/>
              <a:gd name="connsiteY0" fmla="*/ 0 h 1955137"/>
              <a:gd name="connsiteX1" fmla="*/ 1039781 w 1955137"/>
              <a:gd name="connsiteY1" fmla="*/ 0 h 1955137"/>
              <a:gd name="connsiteX2" fmla="*/ 0 w 1955137"/>
              <a:gd name="connsiteY2" fmla="*/ 1039781 h 1955137"/>
              <a:gd name="connsiteX3" fmla="*/ 0 w 1955137"/>
              <a:gd name="connsiteY3" fmla="*/ 1955137 h 1955137"/>
              <a:gd name="connsiteX4" fmla="*/ 1955137 w 1955137"/>
              <a:gd name="connsiteY4" fmla="*/ 0 h 195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137" h="1955137">
                <a:moveTo>
                  <a:pt x="1955137" y="0"/>
                </a:moveTo>
                <a:lnTo>
                  <a:pt x="1039781" y="0"/>
                </a:lnTo>
                <a:cubicBezTo>
                  <a:pt x="1039781" y="574255"/>
                  <a:pt x="574255" y="1039781"/>
                  <a:pt x="0" y="1039781"/>
                </a:cubicBezTo>
                <a:lnTo>
                  <a:pt x="0" y="1955137"/>
                </a:lnTo>
                <a:cubicBezTo>
                  <a:pt x="1079792" y="1955137"/>
                  <a:pt x="1955137" y="1079792"/>
                  <a:pt x="195513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8000">
                <a:schemeClr val="accent1"/>
              </a:gs>
            </a:gsLst>
            <a:lin ang="135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>
</file>

<file path=ppt/tags/tag1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1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2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3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4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5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6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7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8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19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0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1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YOO_CHATSHAPE_TYPE" val="YOO_CHATSHAPE_HIDDEN"/>
  <p:tag name="TAG_CONTENT_DIAGRAM_INDEX" val="0816f84c618d4f3ca14a6fbb668434a2"/>
  <p:tag name="TAG_CONTENT_SUBINDEX" val="1"/>
</p:tagLst>
</file>

<file path=ppt/tags/tag23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24.xml><?xml version="1.0" encoding="utf-8"?>
<p:tagLst xmlns:p="http://schemas.openxmlformats.org/presentationml/2006/main">
  <p:tag name="TABLE_ENDDRAG_ORIGIN_RECT" val="681*194"/>
  <p:tag name="TABLE_ENDDRAG_RECT" val="144*180*681*194"/>
</p:tagLst>
</file>

<file path=ppt/tags/tag25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YOO_CHATSHAPE_TYPE" val="YOO_CHATSHAPE_HIDDEN"/>
  <p:tag name="TAG_CONTENT_DIAGRAM_INDEX" val="0816f84c618d4f3ca14a6fbb668434a2"/>
  <p:tag name="TAG_CONTENT_SUBINDEX" val="1"/>
</p:tagLst>
</file>

<file path=ppt/tags/tag27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28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YOO_CHATSHAPE_TYPE" val="YOO_CHATSHAPE_HIDDEN"/>
  <p:tag name="TAG_CONTENT_DIAGRAM_INDEX" val="0816f84c618d4f3ca14a6fbb668434a2"/>
  <p:tag name="TAG_CONTENT_SUBINDEX" val="1"/>
</p:tagLst>
</file>

<file path=ppt/tags/tag3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30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1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2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4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5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YOO_CHATSHAPE_TYPE" val="YOO_CHATSHAPE_HIDDEN"/>
  <p:tag name="TAG_CONTENT_DIAGRAM_INDEX" val="0816f84c618d4f3ca14a6fbb668434a2"/>
  <p:tag name="TAG_CONTENT_SUBINDEX" val="1"/>
</p:tagLst>
</file>

<file path=ppt/tags/tag37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8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39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4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40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41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42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43.xml><?xml version="1.0" encoding="utf-8"?>
<p:tagLst xmlns:p="http://schemas.openxmlformats.org/presentationml/2006/main">
  <p:tag name="YOO_CHATSHAPE_TYPE" val="YOO_CHATSHAPE_PAGEDECORATE"/>
  <p:tag name="TAG_CONTENT_DIAGRAM_INDEX" val="e4ed579fa27740d18eb7d48de2c67b52"/>
  <p:tag name="TAG_CONTENT_SUBINDEX" val="2"/>
</p:tagLst>
</file>

<file path=ppt/tags/tag44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.17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COMMONDATA" val="eyJoZGlkIjoiYmU3NWZlNGVlOGZiM2E3YTYxOTkzODllZmVkMDk4OGEifQ=="/>
  <p:tag name="commondata" val="eyJoZGlkIjoiNGUwODcxZjMzYmQ5YjQ5Y2RiOTYyMGFlNDE4YjI4MWQifQ=="/>
</p:tagLst>
</file>

<file path=ppt/tags/tag5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6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7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8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ags/tag9.xml><?xml version="1.0" encoding="utf-8"?>
<p:tagLst xmlns:p="http://schemas.openxmlformats.org/presentationml/2006/main">
  <p:tag name="KSO_WM_DIAGRAM_VIRTUALLY_FRAME" val="{&quot;height&quot;:352.75,&quot;left&quot;:333.9550393700787,&quot;top&quot;:115.46614173228348,&quot;width&quot;:597.0823622047244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2f2mjq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1472</Words>
  <Application>WPS 演示</Application>
  <PresentationFormat>宽屏</PresentationFormat>
  <Paragraphs>229</Paragraphs>
  <Slides>23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OPPOSans M</vt:lpstr>
      <vt:lpstr>等线</vt:lpstr>
      <vt:lpstr>Arial Unicode MS</vt:lpstr>
      <vt:lpstr>Segoe Print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地砖</cp:lastModifiedBy>
  <cp:revision>95</cp:revision>
  <dcterms:created xsi:type="dcterms:W3CDTF">2021-09-01T09:00:00Z</dcterms:created>
  <dcterms:modified xsi:type="dcterms:W3CDTF">2024-10-24T01:19:55Z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F247CB51EB794855B55C0C70A35F0155_12</vt:lpwstr>
  </property>
  <property fmtid="{D5CDD505-2E9C-101B-9397-08002B2CF9AE}" pid="3" name="KSOProductBuildVer">
    <vt:lpwstr>2052-12.1.0.18608</vt:lpwstr>
  </property>
</Properties>
</file>